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78" r:id="rId2"/>
    <p:sldId id="283" r:id="rId3"/>
    <p:sldId id="284" r:id="rId4"/>
    <p:sldId id="285" r:id="rId5"/>
    <p:sldId id="280" r:id="rId6"/>
    <p:sldId id="281" r:id="rId7"/>
  </p:sldIdLst>
  <p:sldSz cx="10058400" cy="7772400"/>
  <p:notesSz cx="7010400" cy="9296400"/>
  <p:defaultTextStyle>
    <a:defPPr>
      <a:defRPr lang="en-US"/>
    </a:defPPr>
    <a:lvl1pPr marL="0" algn="l" defTabSz="99276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496382" algn="l" defTabSz="99276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992764" algn="l" defTabSz="99276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489146" algn="l" defTabSz="99276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1985528" algn="l" defTabSz="99276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481910" algn="l" defTabSz="99276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2978292" algn="l" defTabSz="99276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474674" algn="l" defTabSz="99276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3971056" algn="l" defTabSz="99276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55BA"/>
    <a:srgbClr val="51A2F0"/>
    <a:srgbClr val="D2EDC2"/>
    <a:srgbClr val="E9F7D8"/>
    <a:srgbClr val="312C40"/>
    <a:srgbClr val="689A45"/>
    <a:srgbClr val="FFB625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54" autoAdjust="0"/>
    <p:restoredTop sz="94660"/>
  </p:normalViewPr>
  <p:slideViewPr>
    <p:cSldViewPr>
      <p:cViewPr varScale="1">
        <p:scale>
          <a:sx n="82" d="100"/>
          <a:sy n="82" d="100"/>
        </p:scale>
        <p:origin x="-1169" y="-55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8CD7FBB-0A94-420C-ABE3-0B421B6BEE95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E8998B8-B192-4711-809D-2AF7B1BEF3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71757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291C4A4-A462-43D5-8C9E-E2D0A4ADAB6B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696913"/>
            <a:ext cx="4511675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5A77778-5163-4FFC-8299-576DD034C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00168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9276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96382" algn="l" defTabSz="99276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92764" algn="l" defTabSz="99276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89146" algn="l" defTabSz="99276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85528" algn="l" defTabSz="99276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481910" algn="l" defTabSz="99276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978292" algn="l" defTabSz="99276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474674" algn="l" defTabSz="99276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971056" algn="l" defTabSz="99276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414483"/>
            <a:ext cx="8549640" cy="166602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404360"/>
            <a:ext cx="7040880" cy="1986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963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927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891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85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819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782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74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71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E5A72-6490-4ABE-9033-A1A9F43F2AF2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AEC94-0FE8-41E6-AFBF-EF3C64C16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018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E5A72-6490-4ABE-9033-A1A9F43F2AF2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AEC94-0FE8-41E6-AFBF-EF3C64C16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627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2340" y="311259"/>
            <a:ext cx="2263140" cy="663172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311259"/>
            <a:ext cx="6621780" cy="6631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E5A72-6490-4ABE-9033-A1A9F43F2AF2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AEC94-0FE8-41E6-AFBF-EF3C64C16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135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E5A72-6490-4ABE-9033-A1A9F43F2AF2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AEC94-0FE8-41E6-AFBF-EF3C64C16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663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994487"/>
            <a:ext cx="8549640" cy="1543685"/>
          </a:xfrm>
        </p:spPr>
        <p:txBody>
          <a:bodyPr anchor="t"/>
          <a:lstStyle>
            <a:lvl1pPr algn="l">
              <a:defRPr sz="4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3294284"/>
            <a:ext cx="8549640" cy="1700211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9638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9276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8914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8552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8191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782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7467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7105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E5A72-6490-4ABE-9033-A1A9F43F2AF2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AEC94-0FE8-41E6-AFBF-EF3C64C16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348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813567"/>
            <a:ext cx="4442460" cy="5129425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020" y="1813567"/>
            <a:ext cx="4442460" cy="5129425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E5A72-6490-4ABE-9033-A1A9F43F2AF2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AEC94-0FE8-41E6-AFBF-EF3C64C16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569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1" y="1739795"/>
            <a:ext cx="4444207" cy="725064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6382" indent="0">
              <a:buNone/>
              <a:defRPr sz="2200" b="1"/>
            </a:lvl2pPr>
            <a:lvl3pPr marL="992764" indent="0">
              <a:buNone/>
              <a:defRPr sz="2000" b="1"/>
            </a:lvl3pPr>
            <a:lvl4pPr marL="1489146" indent="0">
              <a:buNone/>
              <a:defRPr sz="1700" b="1"/>
            </a:lvl4pPr>
            <a:lvl5pPr marL="1985528" indent="0">
              <a:buNone/>
              <a:defRPr sz="1700" b="1"/>
            </a:lvl5pPr>
            <a:lvl6pPr marL="2481910" indent="0">
              <a:buNone/>
              <a:defRPr sz="1700" b="1"/>
            </a:lvl6pPr>
            <a:lvl7pPr marL="2978292" indent="0">
              <a:buNone/>
              <a:defRPr sz="1700" b="1"/>
            </a:lvl7pPr>
            <a:lvl8pPr marL="3474674" indent="0">
              <a:buNone/>
              <a:defRPr sz="1700" b="1"/>
            </a:lvl8pPr>
            <a:lvl9pPr marL="3971056" indent="0">
              <a:buNone/>
              <a:defRPr sz="1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1" y="2464859"/>
            <a:ext cx="4444207" cy="4478126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38" y="1739795"/>
            <a:ext cx="4445953" cy="725064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6382" indent="0">
              <a:buNone/>
              <a:defRPr sz="2200" b="1"/>
            </a:lvl2pPr>
            <a:lvl3pPr marL="992764" indent="0">
              <a:buNone/>
              <a:defRPr sz="2000" b="1"/>
            </a:lvl3pPr>
            <a:lvl4pPr marL="1489146" indent="0">
              <a:buNone/>
              <a:defRPr sz="1700" b="1"/>
            </a:lvl4pPr>
            <a:lvl5pPr marL="1985528" indent="0">
              <a:buNone/>
              <a:defRPr sz="1700" b="1"/>
            </a:lvl5pPr>
            <a:lvl6pPr marL="2481910" indent="0">
              <a:buNone/>
              <a:defRPr sz="1700" b="1"/>
            </a:lvl6pPr>
            <a:lvl7pPr marL="2978292" indent="0">
              <a:buNone/>
              <a:defRPr sz="1700" b="1"/>
            </a:lvl7pPr>
            <a:lvl8pPr marL="3474674" indent="0">
              <a:buNone/>
              <a:defRPr sz="1700" b="1"/>
            </a:lvl8pPr>
            <a:lvl9pPr marL="3971056" indent="0">
              <a:buNone/>
              <a:defRPr sz="1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38" y="2464859"/>
            <a:ext cx="4445953" cy="4478126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E5A72-6490-4ABE-9033-A1A9F43F2AF2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AEC94-0FE8-41E6-AFBF-EF3C64C16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728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E5A72-6490-4ABE-9033-A1A9F43F2AF2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AEC94-0FE8-41E6-AFBF-EF3C64C16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579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E5A72-6490-4ABE-9033-A1A9F43F2AF2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AEC94-0FE8-41E6-AFBF-EF3C64C16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847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1" y="309456"/>
            <a:ext cx="3309144" cy="131699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309465"/>
            <a:ext cx="5622926" cy="6633529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1" y="1626455"/>
            <a:ext cx="3309144" cy="5316539"/>
          </a:xfrm>
        </p:spPr>
        <p:txBody>
          <a:bodyPr/>
          <a:lstStyle>
            <a:lvl1pPr marL="0" indent="0">
              <a:buNone/>
              <a:defRPr sz="1500"/>
            </a:lvl1pPr>
            <a:lvl2pPr marL="496382" indent="0">
              <a:buNone/>
              <a:defRPr sz="1300"/>
            </a:lvl2pPr>
            <a:lvl3pPr marL="992764" indent="0">
              <a:buNone/>
              <a:defRPr sz="1100"/>
            </a:lvl3pPr>
            <a:lvl4pPr marL="1489146" indent="0">
              <a:buNone/>
              <a:defRPr sz="1000"/>
            </a:lvl4pPr>
            <a:lvl5pPr marL="1985528" indent="0">
              <a:buNone/>
              <a:defRPr sz="1000"/>
            </a:lvl5pPr>
            <a:lvl6pPr marL="2481910" indent="0">
              <a:buNone/>
              <a:defRPr sz="1000"/>
            </a:lvl6pPr>
            <a:lvl7pPr marL="2978292" indent="0">
              <a:buNone/>
              <a:defRPr sz="1000"/>
            </a:lvl7pPr>
            <a:lvl8pPr marL="3474674" indent="0">
              <a:buNone/>
              <a:defRPr sz="1000"/>
            </a:lvl8pPr>
            <a:lvl9pPr marL="3971056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E5A72-6490-4ABE-9033-A1A9F43F2AF2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AEC94-0FE8-41E6-AFBF-EF3C64C16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215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440680"/>
            <a:ext cx="6035040" cy="642304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94479"/>
            <a:ext cx="6035040" cy="4663440"/>
          </a:xfrm>
        </p:spPr>
        <p:txBody>
          <a:bodyPr/>
          <a:lstStyle>
            <a:lvl1pPr marL="0" indent="0">
              <a:buNone/>
              <a:defRPr sz="3500"/>
            </a:lvl1pPr>
            <a:lvl2pPr marL="496382" indent="0">
              <a:buNone/>
              <a:defRPr sz="3000"/>
            </a:lvl2pPr>
            <a:lvl3pPr marL="992764" indent="0">
              <a:buNone/>
              <a:defRPr sz="2600"/>
            </a:lvl3pPr>
            <a:lvl4pPr marL="1489146" indent="0">
              <a:buNone/>
              <a:defRPr sz="2200"/>
            </a:lvl4pPr>
            <a:lvl5pPr marL="1985528" indent="0">
              <a:buNone/>
              <a:defRPr sz="2200"/>
            </a:lvl5pPr>
            <a:lvl6pPr marL="2481910" indent="0">
              <a:buNone/>
              <a:defRPr sz="2200"/>
            </a:lvl6pPr>
            <a:lvl7pPr marL="2978292" indent="0">
              <a:buNone/>
              <a:defRPr sz="2200"/>
            </a:lvl7pPr>
            <a:lvl8pPr marL="3474674" indent="0">
              <a:buNone/>
              <a:defRPr sz="2200"/>
            </a:lvl8pPr>
            <a:lvl9pPr marL="3971056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6082984"/>
            <a:ext cx="6035040" cy="912176"/>
          </a:xfrm>
        </p:spPr>
        <p:txBody>
          <a:bodyPr/>
          <a:lstStyle>
            <a:lvl1pPr marL="0" indent="0">
              <a:buNone/>
              <a:defRPr sz="1500"/>
            </a:lvl1pPr>
            <a:lvl2pPr marL="496382" indent="0">
              <a:buNone/>
              <a:defRPr sz="1300"/>
            </a:lvl2pPr>
            <a:lvl3pPr marL="992764" indent="0">
              <a:buNone/>
              <a:defRPr sz="1100"/>
            </a:lvl3pPr>
            <a:lvl4pPr marL="1489146" indent="0">
              <a:buNone/>
              <a:defRPr sz="1000"/>
            </a:lvl4pPr>
            <a:lvl5pPr marL="1985528" indent="0">
              <a:buNone/>
              <a:defRPr sz="1000"/>
            </a:lvl5pPr>
            <a:lvl6pPr marL="2481910" indent="0">
              <a:buNone/>
              <a:defRPr sz="1000"/>
            </a:lvl6pPr>
            <a:lvl7pPr marL="2978292" indent="0">
              <a:buNone/>
              <a:defRPr sz="1000"/>
            </a:lvl7pPr>
            <a:lvl8pPr marL="3474674" indent="0">
              <a:buNone/>
              <a:defRPr sz="1000"/>
            </a:lvl8pPr>
            <a:lvl9pPr marL="3971056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E5A72-6490-4ABE-9033-A1A9F43F2AF2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AEC94-0FE8-41E6-AFBF-EF3C64C16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766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  <a:prstGeom prst="rect">
            <a:avLst/>
          </a:prstGeom>
        </p:spPr>
        <p:txBody>
          <a:bodyPr vert="horz" lIns="99276" tIns="49638" rIns="99276" bIns="4963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813567"/>
            <a:ext cx="9052560" cy="5129425"/>
          </a:xfrm>
          <a:prstGeom prst="rect">
            <a:avLst/>
          </a:prstGeom>
        </p:spPr>
        <p:txBody>
          <a:bodyPr vert="horz" lIns="99276" tIns="49638" rIns="99276" bIns="4963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5"/>
            <a:ext cx="2346960" cy="413809"/>
          </a:xfrm>
          <a:prstGeom prst="rect">
            <a:avLst/>
          </a:prstGeom>
        </p:spPr>
        <p:txBody>
          <a:bodyPr vert="horz" lIns="99276" tIns="49638" rIns="99276" bIns="49638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E5A72-6490-4ABE-9033-A1A9F43F2AF2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0" y="7203865"/>
            <a:ext cx="3185160" cy="413809"/>
          </a:xfrm>
          <a:prstGeom prst="rect">
            <a:avLst/>
          </a:prstGeom>
        </p:spPr>
        <p:txBody>
          <a:bodyPr vert="horz" lIns="99276" tIns="49638" rIns="99276" bIns="49638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5"/>
            <a:ext cx="2346960" cy="413809"/>
          </a:xfrm>
          <a:prstGeom prst="rect">
            <a:avLst/>
          </a:prstGeom>
        </p:spPr>
        <p:txBody>
          <a:bodyPr vert="horz" lIns="99276" tIns="49638" rIns="99276" bIns="49638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8AEC94-0FE8-41E6-AFBF-EF3C64C16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68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92764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2287" indent="-372287" algn="l" defTabSz="992764" rtl="0" eaLnBrk="1" latinLnBrk="0" hangingPunct="1">
        <a:spcBef>
          <a:spcPct val="20000"/>
        </a:spcBef>
        <a:buFont typeface="Arial" panose="020B0604020202020204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06621" indent="-310239" algn="l" defTabSz="992764" rtl="0" eaLnBrk="1" latinLnBrk="0" hangingPunct="1">
        <a:spcBef>
          <a:spcPct val="20000"/>
        </a:spcBef>
        <a:buFont typeface="Arial" panose="020B0604020202020204" pitchFamily="34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40955" indent="-248191" algn="l" defTabSz="9927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37337" indent="-248191" algn="l" defTabSz="992764" rtl="0" eaLnBrk="1" latinLnBrk="0" hangingPunct="1">
        <a:spcBef>
          <a:spcPct val="20000"/>
        </a:spcBef>
        <a:buFont typeface="Arial" panose="020B0604020202020204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33719" indent="-248191" algn="l" defTabSz="992764" rtl="0" eaLnBrk="1" latinLnBrk="0" hangingPunct="1">
        <a:spcBef>
          <a:spcPct val="20000"/>
        </a:spcBef>
        <a:buFont typeface="Arial" panose="020B0604020202020204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0101" indent="-248191" algn="l" defTabSz="9927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26483" indent="-248191" algn="l" defTabSz="9927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22865" indent="-248191" algn="l" defTabSz="9927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19247" indent="-248191" algn="l" defTabSz="9927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9276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6382" algn="l" defTabSz="99276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2764" algn="l" defTabSz="99276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89146" algn="l" defTabSz="99276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85528" algn="l" defTabSz="99276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1910" algn="l" defTabSz="99276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8292" algn="l" defTabSz="99276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74674" algn="l" defTabSz="99276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71056" algn="l" defTabSz="99276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1157536"/>
            <a:ext cx="4038600" cy="103274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295400" y="228600"/>
            <a:ext cx="60198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latin typeface="AR BERKLEY" panose="02000000000000000000" pitchFamily="2" charset="0"/>
              </a:rPr>
              <a:t>DIY Pyramid Trellis</a:t>
            </a:r>
          </a:p>
          <a:p>
            <a:pPr algn="ctr"/>
            <a:r>
              <a:rPr lang="en-US" sz="3200" dirty="0" smtClean="0">
                <a:latin typeface="AR BERKLEY" panose="02000000000000000000" pitchFamily="2" charset="0"/>
              </a:rPr>
              <a:t>Complimentary Download</a:t>
            </a:r>
          </a:p>
          <a:p>
            <a:pPr algn="ctr"/>
            <a:endParaRPr lang="en-US" sz="1200" dirty="0" smtClean="0">
              <a:latin typeface="AR BERKLEY" panose="02000000000000000000" pitchFamily="2" charset="0"/>
            </a:endParaRPr>
          </a:p>
          <a:p>
            <a:r>
              <a:rPr lang="en-US" sz="3200" dirty="0">
                <a:latin typeface="AR BERKLEY" panose="02000000000000000000" pitchFamily="2" charset="0"/>
              </a:rPr>
              <a:t>Courtesy of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5801" y="2438400"/>
            <a:ext cx="8610599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download includes:</a:t>
            </a:r>
          </a:p>
          <a:p>
            <a:pPr marL="457200" indent="-457200">
              <a:buAutoNum type="arabicPeriod"/>
            </a:pPr>
            <a:r>
              <a:rPr lang="en-US" dirty="0" smtClean="0"/>
              <a:t>Angled Cuts Guidance</a:t>
            </a:r>
          </a:p>
          <a:p>
            <a:pPr marL="457200" indent="-457200">
              <a:buAutoNum type="arabicPeriod"/>
            </a:pPr>
            <a:r>
              <a:rPr lang="en-US" dirty="0" smtClean="0"/>
              <a:t>Templates for Angled Cuts</a:t>
            </a:r>
          </a:p>
          <a:p>
            <a:pPr marL="457200" indent="-457200">
              <a:buAutoNum type="arabicPeriod"/>
            </a:pPr>
            <a:r>
              <a:rPr lang="en-US" dirty="0" smtClean="0"/>
              <a:t>Templates for </a:t>
            </a:r>
            <a:r>
              <a:rPr lang="en-US" dirty="0" smtClean="0"/>
              <a:t>Parts </a:t>
            </a:r>
            <a:r>
              <a:rPr lang="en-US" dirty="0"/>
              <a:t>H, I, J, K </a:t>
            </a:r>
            <a:endParaRPr lang="en-US" dirty="0" smtClean="0"/>
          </a:p>
          <a:p>
            <a:pPr marL="457200" indent="-457200">
              <a:buAutoNum type="arabicPeriod"/>
            </a:pPr>
            <a:r>
              <a:rPr lang="en-US" dirty="0" smtClean="0"/>
              <a:t>Cut Plan and Part List </a:t>
            </a:r>
          </a:p>
          <a:p>
            <a:pPr marL="457200" indent="-457200">
              <a:buAutoNum type="arabicPeriod"/>
            </a:pPr>
            <a:r>
              <a:rPr lang="en-US" dirty="0" smtClean="0"/>
              <a:t>Pyramid </a:t>
            </a:r>
            <a:r>
              <a:rPr lang="en-US" dirty="0" smtClean="0"/>
              <a:t>Assembly Detailed </a:t>
            </a:r>
            <a:r>
              <a:rPr lang="en-US" dirty="0"/>
              <a:t>D</a:t>
            </a:r>
            <a:r>
              <a:rPr lang="en-US" dirty="0" smtClean="0"/>
              <a:t>iagram </a:t>
            </a:r>
            <a:r>
              <a:rPr lang="en-US" dirty="0"/>
              <a:t>(for Step #5</a:t>
            </a:r>
            <a:r>
              <a:rPr lang="en-US" dirty="0" smtClean="0"/>
              <a:t>)</a:t>
            </a:r>
          </a:p>
          <a:p>
            <a:pPr marL="457200" indent="-457200">
              <a:buFontTx/>
              <a:buAutoNum type="arabicPeriod"/>
            </a:pPr>
            <a:endParaRPr lang="en-US" dirty="0"/>
          </a:p>
          <a:p>
            <a:r>
              <a:rPr lang="en-US" sz="1600" dirty="0" smtClean="0"/>
              <a:t>NOTE: To ensure the templates are printed in exactly the right size, you may need to adjust the Resizing Setting when you print.  I set my Print &gt; Printer Properties &gt; Effects &gt;  Resizing Options &gt; % of Actual Size to “102” (as shown in screenshot here).</a:t>
            </a:r>
            <a:endParaRPr lang="en-US" sz="1600" dirty="0"/>
          </a:p>
          <a:p>
            <a:pPr marL="457200" indent="-457200">
              <a:buAutoNum type="arabicPeriod"/>
            </a:pPr>
            <a:endParaRPr lang="en-US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5562600"/>
            <a:ext cx="3375025" cy="1866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621414" y="511485"/>
            <a:ext cx="2435572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325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457200" y="304800"/>
            <a:ext cx="7010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/>
              <a:t>1</a:t>
            </a:r>
            <a:r>
              <a:rPr lang="en-US" b="1" u="sng" dirty="0" smtClean="0"/>
              <a:t>. Angled Cuts Guidance</a:t>
            </a:r>
            <a:endParaRPr lang="en-US" b="1" u="sng" dirty="0"/>
          </a:p>
        </p:txBody>
      </p:sp>
      <p:grpSp>
        <p:nvGrpSpPr>
          <p:cNvPr id="38" name="Group 37"/>
          <p:cNvGrpSpPr/>
          <p:nvPr/>
        </p:nvGrpSpPr>
        <p:grpSpPr>
          <a:xfrm>
            <a:off x="609600" y="1066800"/>
            <a:ext cx="4953000" cy="385234"/>
            <a:chOff x="304800" y="1066800"/>
            <a:chExt cx="4953000" cy="385234"/>
          </a:xfrm>
        </p:grpSpPr>
        <p:sp>
          <p:nvSpPr>
            <p:cNvPr id="20" name="Rectangle 19"/>
            <p:cNvSpPr/>
            <p:nvPr/>
          </p:nvSpPr>
          <p:spPr>
            <a:xfrm rot="5400000">
              <a:off x="2474383" y="-1102783"/>
              <a:ext cx="385234" cy="4724400"/>
            </a:xfrm>
            <a:prstGeom prst="rect">
              <a:avLst/>
            </a:prstGeom>
            <a:solidFill>
              <a:srgbClr val="51A2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Isosceles Triangle 23"/>
            <p:cNvSpPr/>
            <p:nvPr/>
          </p:nvSpPr>
          <p:spPr>
            <a:xfrm rot="5400000">
              <a:off x="4950883" y="1145117"/>
              <a:ext cx="385234" cy="228600"/>
            </a:xfrm>
            <a:prstGeom prst="triangle">
              <a:avLst>
                <a:gd name="adj" fmla="val 100000"/>
              </a:avLst>
            </a:prstGeom>
            <a:solidFill>
              <a:srgbClr val="51A2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Isosceles Triangle 28"/>
            <p:cNvSpPr/>
            <p:nvPr/>
          </p:nvSpPr>
          <p:spPr>
            <a:xfrm rot="5400000">
              <a:off x="226483" y="1145117"/>
              <a:ext cx="385234" cy="228600"/>
            </a:xfrm>
            <a:prstGeom prst="triangle">
              <a:avLst>
                <a:gd name="adj" fmla="val 10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 rot="5400000">
            <a:off x="2073772" y="3270886"/>
            <a:ext cx="385234" cy="3239622"/>
            <a:chOff x="4343400" y="1179978"/>
            <a:chExt cx="385234" cy="3239622"/>
          </a:xfrm>
          <a:solidFill>
            <a:srgbClr val="4E55BA"/>
          </a:solidFill>
        </p:grpSpPr>
        <p:sp>
          <p:nvSpPr>
            <p:cNvPr id="31" name="Rectangle 30"/>
            <p:cNvSpPr/>
            <p:nvPr/>
          </p:nvSpPr>
          <p:spPr>
            <a:xfrm>
              <a:off x="4343400" y="1524000"/>
              <a:ext cx="385234" cy="2895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Isosceles Triangle 5"/>
            <p:cNvSpPr/>
            <p:nvPr/>
          </p:nvSpPr>
          <p:spPr>
            <a:xfrm>
              <a:off x="4343400" y="1179978"/>
              <a:ext cx="381000" cy="34402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533400" y="3254514"/>
            <a:ext cx="571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Non-parallel angled ends </a:t>
            </a:r>
          </a:p>
          <a:p>
            <a:r>
              <a:rPr lang="en-US" dirty="0" smtClean="0"/>
              <a:t>Applies to crosspieces </a:t>
            </a:r>
            <a:r>
              <a:rPr lang="en-US" dirty="0" smtClean="0"/>
              <a:t>(Parts B-E and H)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533400" y="2815164"/>
            <a:ext cx="3352800" cy="385236"/>
            <a:chOff x="381000" y="2666999"/>
            <a:chExt cx="3352800" cy="385236"/>
          </a:xfrm>
          <a:solidFill>
            <a:srgbClr val="D2EDC2"/>
          </a:solidFill>
        </p:grpSpPr>
        <p:sp>
          <p:nvSpPr>
            <p:cNvPr id="2" name="Rectangle 1"/>
            <p:cNvSpPr/>
            <p:nvPr/>
          </p:nvSpPr>
          <p:spPr>
            <a:xfrm rot="5400000">
              <a:off x="1860925" y="1411818"/>
              <a:ext cx="385234" cy="2895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Isosceles Triangle 4"/>
            <p:cNvSpPr/>
            <p:nvPr/>
          </p:nvSpPr>
          <p:spPr>
            <a:xfrm rot="5400000">
              <a:off x="3424954" y="2743389"/>
              <a:ext cx="385234" cy="232458"/>
            </a:xfrm>
            <a:prstGeom prst="triangle">
              <a:avLst>
                <a:gd name="adj" fmla="val 10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Isosceles Triangle 31"/>
            <p:cNvSpPr/>
            <p:nvPr/>
          </p:nvSpPr>
          <p:spPr>
            <a:xfrm>
              <a:off x="381000" y="2666999"/>
              <a:ext cx="224742" cy="385235"/>
            </a:xfrm>
            <a:prstGeom prst="triangle">
              <a:avLst>
                <a:gd name="adj" fmla="val 10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609600" y="1487022"/>
            <a:ext cx="571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</a:t>
            </a:r>
            <a:r>
              <a:rPr lang="en-US" dirty="0" smtClean="0"/>
              <a:t>arallel angled ends  </a:t>
            </a:r>
          </a:p>
          <a:p>
            <a:r>
              <a:rPr lang="en-US" dirty="0" smtClean="0"/>
              <a:t>Applies to legs </a:t>
            </a:r>
            <a:r>
              <a:rPr lang="en-US" dirty="0" smtClean="0"/>
              <a:t>(Part A)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09600" y="5159514"/>
            <a:ext cx="571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Straight and pointed ends</a:t>
            </a:r>
          </a:p>
          <a:p>
            <a:r>
              <a:rPr lang="en-US" dirty="0" smtClean="0"/>
              <a:t>Applies to pickets </a:t>
            </a:r>
            <a:r>
              <a:rPr lang="en-US" dirty="0" smtClean="0"/>
              <a:t>(Parts F </a:t>
            </a:r>
            <a:r>
              <a:rPr lang="en-US" dirty="0"/>
              <a:t>a</a:t>
            </a:r>
            <a:r>
              <a:rPr lang="en-US" dirty="0" smtClean="0"/>
              <a:t>nd </a:t>
            </a:r>
            <a:r>
              <a:rPr lang="en-US" dirty="0"/>
              <a:t>G</a:t>
            </a:r>
            <a:r>
              <a:rPr lang="en-US" dirty="0" smtClean="0"/>
              <a:t>)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641135" y="6553201"/>
            <a:ext cx="5835865" cy="990600"/>
            <a:chOff x="641135" y="6553201"/>
            <a:chExt cx="5835865" cy="990600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2467" y="7136766"/>
              <a:ext cx="1591733" cy="407034"/>
            </a:xfrm>
            <a:prstGeom prst="rect">
              <a:avLst/>
            </a:prstGeom>
          </p:spPr>
        </p:pic>
        <p:sp>
          <p:nvSpPr>
            <p:cNvPr id="28" name="Rectangle 27"/>
            <p:cNvSpPr/>
            <p:nvPr/>
          </p:nvSpPr>
          <p:spPr>
            <a:xfrm>
              <a:off x="1447800" y="6705600"/>
              <a:ext cx="5029200" cy="52322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sz="1400" dirty="0">
                  <a:latin typeface="AR BERKLEY" panose="02000000000000000000" pitchFamily="2" charset="0"/>
                </a:rPr>
                <a:t>DIY Pyramid Trellis</a:t>
              </a:r>
            </a:p>
            <a:p>
              <a:r>
                <a:rPr lang="en-US" sz="1400" dirty="0">
                  <a:latin typeface="AR BERKLEY" panose="02000000000000000000" pitchFamily="2" charset="0"/>
                </a:rPr>
                <a:t>Complimentary Download</a:t>
              </a:r>
            </a:p>
          </p:txBody>
        </p:sp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517742" y="6676594"/>
              <a:ext cx="990600" cy="74381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784480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304800"/>
            <a:ext cx="50292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u="sng" dirty="0" smtClean="0"/>
              <a:t>2. Templates for Angled Cuts</a:t>
            </a:r>
            <a:endParaRPr lang="en-US" b="1" u="sng" dirty="0"/>
          </a:p>
        </p:txBody>
      </p:sp>
      <p:sp>
        <p:nvSpPr>
          <p:cNvPr id="5" name="Rectangle 4"/>
          <p:cNvSpPr/>
          <p:nvPr/>
        </p:nvSpPr>
        <p:spPr>
          <a:xfrm rot="5400000">
            <a:off x="2548914" y="685800"/>
            <a:ext cx="1371600" cy="2590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5"/>
          <p:cNvSpPr/>
          <p:nvPr/>
        </p:nvSpPr>
        <p:spPr>
          <a:xfrm rot="5400000">
            <a:off x="3963186" y="1862328"/>
            <a:ext cx="1371600" cy="237744"/>
          </a:xfrm>
          <a:custGeom>
            <a:avLst/>
            <a:gdLst>
              <a:gd name="connsiteX0" fmla="*/ 0 w 1371600"/>
              <a:gd name="connsiteY0" fmla="*/ 2514600 h 2514600"/>
              <a:gd name="connsiteX1" fmla="*/ 0 w 1371600"/>
              <a:gd name="connsiteY1" fmla="*/ 0 h 2514600"/>
              <a:gd name="connsiteX2" fmla="*/ 1371600 w 1371600"/>
              <a:gd name="connsiteY2" fmla="*/ 2514600 h 2514600"/>
              <a:gd name="connsiteX3" fmla="*/ 0 w 1371600"/>
              <a:gd name="connsiteY3" fmla="*/ 2514600 h 2514600"/>
              <a:gd name="connsiteX0" fmla="*/ 0 w 1371600"/>
              <a:gd name="connsiteY0" fmla="*/ 2059721 h 2059721"/>
              <a:gd name="connsiteX1" fmla="*/ 0 w 1371600"/>
              <a:gd name="connsiteY1" fmla="*/ 0 h 2059721"/>
              <a:gd name="connsiteX2" fmla="*/ 1371600 w 1371600"/>
              <a:gd name="connsiteY2" fmla="*/ 2059721 h 2059721"/>
              <a:gd name="connsiteX3" fmla="*/ 0 w 1371600"/>
              <a:gd name="connsiteY3" fmla="*/ 2059721 h 2059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71600" h="2059721">
                <a:moveTo>
                  <a:pt x="0" y="2059721"/>
                </a:moveTo>
                <a:lnTo>
                  <a:pt x="0" y="0"/>
                </a:lnTo>
                <a:lnTo>
                  <a:pt x="1371600" y="2059721"/>
                </a:lnTo>
                <a:lnTo>
                  <a:pt x="0" y="2059721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urved Down Arrow 7"/>
          <p:cNvSpPr/>
          <p:nvPr/>
        </p:nvSpPr>
        <p:spPr>
          <a:xfrm rot="5400000">
            <a:off x="4876190" y="1988522"/>
            <a:ext cx="769931" cy="755288"/>
          </a:xfrm>
          <a:prstGeom prst="curvedDownArrow">
            <a:avLst>
              <a:gd name="adj1" fmla="val 25000"/>
              <a:gd name="adj2" fmla="val 43127"/>
              <a:gd name="adj3" fmla="val 25000"/>
            </a:avLst>
          </a:prstGeom>
          <a:solidFill>
            <a:srgbClr val="4E55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48200" y="2133600"/>
            <a:ext cx="76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80°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 rot="5400000">
            <a:off x="2933700" y="3188600"/>
            <a:ext cx="1371600" cy="3276600"/>
            <a:chOff x="5867400" y="2590800"/>
            <a:chExt cx="1371600" cy="3276600"/>
          </a:xfrm>
        </p:grpSpPr>
        <p:sp>
          <p:nvSpPr>
            <p:cNvPr id="10" name="Rectangle 9"/>
            <p:cNvSpPr/>
            <p:nvPr/>
          </p:nvSpPr>
          <p:spPr>
            <a:xfrm>
              <a:off x="5867400" y="3276600"/>
              <a:ext cx="1371600" cy="25908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Isosceles Triangle 10"/>
            <p:cNvSpPr/>
            <p:nvPr/>
          </p:nvSpPr>
          <p:spPr>
            <a:xfrm>
              <a:off x="6553200" y="2590800"/>
              <a:ext cx="685800" cy="685800"/>
            </a:xfrm>
            <a:prstGeom prst="triangle">
              <a:avLst>
                <a:gd name="adj" fmla="val 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Isosceles Triangle 11"/>
            <p:cNvSpPr/>
            <p:nvPr/>
          </p:nvSpPr>
          <p:spPr>
            <a:xfrm flipH="1">
              <a:off x="5867400" y="2595622"/>
              <a:ext cx="685800" cy="680978"/>
            </a:xfrm>
            <a:prstGeom prst="triangle">
              <a:avLst>
                <a:gd name="adj" fmla="val 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584071" y="1676400"/>
            <a:ext cx="137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1.5” wide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09600" y="4626844"/>
            <a:ext cx="137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1.5” wide</a:t>
            </a:r>
            <a:endParaRPr lang="en-US" dirty="0"/>
          </a:p>
        </p:txBody>
      </p:sp>
      <p:sp>
        <p:nvSpPr>
          <p:cNvPr id="25" name="Curved Down Arrow 24"/>
          <p:cNvSpPr/>
          <p:nvPr/>
        </p:nvSpPr>
        <p:spPr>
          <a:xfrm rot="5400000">
            <a:off x="5028590" y="5238234"/>
            <a:ext cx="769931" cy="755288"/>
          </a:xfrm>
          <a:prstGeom prst="curvedDownArrow">
            <a:avLst>
              <a:gd name="adj1" fmla="val 25000"/>
              <a:gd name="adj2" fmla="val 43127"/>
              <a:gd name="adj3" fmla="val 25000"/>
            </a:avLst>
          </a:prstGeom>
          <a:solidFill>
            <a:srgbClr val="4E55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Curved Down Arrow 25"/>
          <p:cNvSpPr/>
          <p:nvPr/>
        </p:nvSpPr>
        <p:spPr>
          <a:xfrm rot="5400000" flipH="1">
            <a:off x="4991100" y="3771900"/>
            <a:ext cx="761999" cy="685800"/>
          </a:xfrm>
          <a:prstGeom prst="curvedDownArrow">
            <a:avLst>
              <a:gd name="adj1" fmla="val 25000"/>
              <a:gd name="adj2" fmla="val 43127"/>
              <a:gd name="adj3" fmla="val 25000"/>
            </a:avLst>
          </a:prstGeom>
          <a:solidFill>
            <a:srgbClr val="4E55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724400" y="5415823"/>
            <a:ext cx="76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45°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4572000" y="3941045"/>
            <a:ext cx="76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135°</a:t>
            </a:r>
            <a:endParaRPr lang="en-US" dirty="0"/>
          </a:p>
        </p:txBody>
      </p:sp>
      <p:grpSp>
        <p:nvGrpSpPr>
          <p:cNvPr id="29" name="Group 28"/>
          <p:cNvGrpSpPr/>
          <p:nvPr/>
        </p:nvGrpSpPr>
        <p:grpSpPr>
          <a:xfrm>
            <a:off x="457200" y="6553200"/>
            <a:ext cx="5835865" cy="990600"/>
            <a:chOff x="641135" y="6553201"/>
            <a:chExt cx="5835865" cy="990600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2467" y="7136766"/>
              <a:ext cx="1591733" cy="407034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1447800" y="6705600"/>
              <a:ext cx="5029200" cy="52322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sz="1400" dirty="0">
                  <a:latin typeface="AR BERKLEY" panose="02000000000000000000" pitchFamily="2" charset="0"/>
                </a:rPr>
                <a:t>DIY Pyramid Trellis</a:t>
              </a:r>
            </a:p>
            <a:p>
              <a:r>
                <a:rPr lang="en-US" sz="1400" dirty="0">
                  <a:latin typeface="AR BERKLEY" panose="02000000000000000000" pitchFamily="2" charset="0"/>
                </a:rPr>
                <a:t>Complimentary Download</a:t>
              </a:r>
            </a:p>
          </p:txBody>
        </p:sp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517742" y="6676594"/>
              <a:ext cx="990600" cy="74381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220400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304800"/>
            <a:ext cx="50292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u="sng" dirty="0"/>
              <a:t>3</a:t>
            </a:r>
            <a:r>
              <a:rPr lang="en-US" b="1" u="sng" dirty="0" smtClean="0"/>
              <a:t>. Templates for Parts H, I, J and K</a:t>
            </a:r>
            <a:endParaRPr lang="en-US" b="1" u="sng" dirty="0"/>
          </a:p>
        </p:txBody>
      </p:sp>
      <p:sp>
        <p:nvSpPr>
          <p:cNvPr id="5" name="Rectangle 4"/>
          <p:cNvSpPr/>
          <p:nvPr/>
        </p:nvSpPr>
        <p:spPr>
          <a:xfrm rot="5400000">
            <a:off x="2052617" y="810768"/>
            <a:ext cx="1371600" cy="234086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5"/>
          <p:cNvSpPr/>
          <p:nvPr/>
        </p:nvSpPr>
        <p:spPr>
          <a:xfrm rot="5400000">
            <a:off x="3341921" y="1862328"/>
            <a:ext cx="1371600" cy="237744"/>
          </a:xfrm>
          <a:custGeom>
            <a:avLst/>
            <a:gdLst>
              <a:gd name="connsiteX0" fmla="*/ 0 w 1371600"/>
              <a:gd name="connsiteY0" fmla="*/ 2514600 h 2514600"/>
              <a:gd name="connsiteX1" fmla="*/ 0 w 1371600"/>
              <a:gd name="connsiteY1" fmla="*/ 0 h 2514600"/>
              <a:gd name="connsiteX2" fmla="*/ 1371600 w 1371600"/>
              <a:gd name="connsiteY2" fmla="*/ 2514600 h 2514600"/>
              <a:gd name="connsiteX3" fmla="*/ 0 w 1371600"/>
              <a:gd name="connsiteY3" fmla="*/ 2514600 h 2514600"/>
              <a:gd name="connsiteX0" fmla="*/ 0 w 1371600"/>
              <a:gd name="connsiteY0" fmla="*/ 2059721 h 2059721"/>
              <a:gd name="connsiteX1" fmla="*/ 0 w 1371600"/>
              <a:gd name="connsiteY1" fmla="*/ 0 h 2059721"/>
              <a:gd name="connsiteX2" fmla="*/ 1371600 w 1371600"/>
              <a:gd name="connsiteY2" fmla="*/ 2059721 h 2059721"/>
              <a:gd name="connsiteX3" fmla="*/ 0 w 1371600"/>
              <a:gd name="connsiteY3" fmla="*/ 2059721 h 2059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71600" h="2059721">
                <a:moveTo>
                  <a:pt x="0" y="2059721"/>
                </a:moveTo>
                <a:lnTo>
                  <a:pt x="0" y="0"/>
                </a:lnTo>
                <a:lnTo>
                  <a:pt x="1371600" y="2059721"/>
                </a:lnTo>
                <a:lnTo>
                  <a:pt x="0" y="2059721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457200" y="1828800"/>
            <a:ext cx="137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 </a:t>
            </a:r>
            <a:r>
              <a:rPr lang="en-US" baseline="30000" dirty="0"/>
              <a:t>1</a:t>
            </a:r>
            <a:r>
              <a:rPr lang="en-US" dirty="0" smtClean="0"/>
              <a:t>/</a:t>
            </a:r>
            <a:r>
              <a:rPr lang="en-US" baseline="-25000" dirty="0"/>
              <a:t>2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19" name="Isosceles Triangle 5"/>
          <p:cNvSpPr/>
          <p:nvPr/>
        </p:nvSpPr>
        <p:spPr>
          <a:xfrm rot="5400000" flipV="1">
            <a:off x="753642" y="1863102"/>
            <a:ext cx="1371600" cy="237744"/>
          </a:xfrm>
          <a:custGeom>
            <a:avLst/>
            <a:gdLst>
              <a:gd name="connsiteX0" fmla="*/ 0 w 1371600"/>
              <a:gd name="connsiteY0" fmla="*/ 2514600 h 2514600"/>
              <a:gd name="connsiteX1" fmla="*/ 0 w 1371600"/>
              <a:gd name="connsiteY1" fmla="*/ 0 h 2514600"/>
              <a:gd name="connsiteX2" fmla="*/ 1371600 w 1371600"/>
              <a:gd name="connsiteY2" fmla="*/ 2514600 h 2514600"/>
              <a:gd name="connsiteX3" fmla="*/ 0 w 1371600"/>
              <a:gd name="connsiteY3" fmla="*/ 2514600 h 2514600"/>
              <a:gd name="connsiteX0" fmla="*/ 0 w 1371600"/>
              <a:gd name="connsiteY0" fmla="*/ 2059721 h 2059721"/>
              <a:gd name="connsiteX1" fmla="*/ 0 w 1371600"/>
              <a:gd name="connsiteY1" fmla="*/ 0 h 2059721"/>
              <a:gd name="connsiteX2" fmla="*/ 1371600 w 1371600"/>
              <a:gd name="connsiteY2" fmla="*/ 2059721 h 2059721"/>
              <a:gd name="connsiteX3" fmla="*/ 0 w 1371600"/>
              <a:gd name="connsiteY3" fmla="*/ 2059721 h 2059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71600" h="2059721">
                <a:moveTo>
                  <a:pt x="0" y="2059721"/>
                </a:moveTo>
                <a:lnTo>
                  <a:pt x="0" y="0"/>
                </a:lnTo>
                <a:lnTo>
                  <a:pt x="1371600" y="2059721"/>
                </a:lnTo>
                <a:lnTo>
                  <a:pt x="0" y="2059721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600200" y="2667000"/>
            <a:ext cx="22324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 </a:t>
            </a:r>
            <a:r>
              <a:rPr lang="en-US" baseline="30000" dirty="0"/>
              <a:t>9</a:t>
            </a:r>
            <a:r>
              <a:rPr lang="en-US" dirty="0" smtClean="0"/>
              <a:t>/</a:t>
            </a:r>
            <a:r>
              <a:rPr lang="en-US" baseline="-25000" dirty="0"/>
              <a:t>16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209800" y="1733490"/>
            <a:ext cx="83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Part H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400800" y="1219200"/>
            <a:ext cx="2971800" cy="2971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7543800" y="2467719"/>
            <a:ext cx="83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Part I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53105" y="2267664"/>
            <a:ext cx="137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3 </a:t>
            </a:r>
            <a:r>
              <a:rPr lang="en-US" baseline="30000" dirty="0" smtClean="0"/>
              <a:t>1</a:t>
            </a:r>
            <a:r>
              <a:rPr lang="en-US" dirty="0" smtClean="0"/>
              <a:t>/</a:t>
            </a:r>
            <a:r>
              <a:rPr lang="en-US" baseline="-25000" dirty="0" smtClean="0"/>
              <a:t>4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7239000" y="4202175"/>
            <a:ext cx="137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3 </a:t>
            </a:r>
            <a:r>
              <a:rPr lang="en-US" baseline="30000" dirty="0" smtClean="0"/>
              <a:t>1</a:t>
            </a:r>
            <a:r>
              <a:rPr lang="en-US" dirty="0" smtClean="0"/>
              <a:t>/</a:t>
            </a:r>
            <a:r>
              <a:rPr lang="en-US" baseline="-25000" dirty="0" smtClean="0"/>
              <a:t>4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1709928" y="3943290"/>
            <a:ext cx="2176272" cy="217627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2378964" y="4699410"/>
            <a:ext cx="83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Part J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032728" y="6229290"/>
            <a:ext cx="137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2</a:t>
            </a:r>
            <a:r>
              <a:rPr lang="en-US" dirty="0" smtClean="0"/>
              <a:t> </a:t>
            </a:r>
            <a:r>
              <a:rPr lang="en-US" baseline="30000" dirty="0" smtClean="0"/>
              <a:t>3</a:t>
            </a:r>
            <a:r>
              <a:rPr lang="en-US" dirty="0" smtClean="0"/>
              <a:t>/</a:t>
            </a:r>
            <a:r>
              <a:rPr lang="en-US" baseline="-25000" dirty="0"/>
              <a:t>8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634770" y="4798050"/>
            <a:ext cx="137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2</a:t>
            </a:r>
            <a:r>
              <a:rPr lang="en-US" dirty="0" smtClean="0"/>
              <a:t> </a:t>
            </a:r>
            <a:r>
              <a:rPr lang="en-US" baseline="30000" dirty="0" smtClean="0"/>
              <a:t>3</a:t>
            </a:r>
            <a:r>
              <a:rPr lang="en-US" dirty="0" smtClean="0"/>
              <a:t>/</a:t>
            </a:r>
            <a:r>
              <a:rPr lang="en-US" baseline="-25000" dirty="0"/>
              <a:t>8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15" name="Right Triangle 14"/>
          <p:cNvSpPr/>
          <p:nvPr/>
        </p:nvSpPr>
        <p:spPr>
          <a:xfrm>
            <a:off x="6172200" y="5543490"/>
            <a:ext cx="1197864" cy="1371600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6085332" y="6987838"/>
            <a:ext cx="137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</a:t>
            </a:r>
            <a:r>
              <a:rPr lang="en-US" dirty="0" smtClean="0"/>
              <a:t> </a:t>
            </a:r>
            <a:r>
              <a:rPr lang="en-US" baseline="30000" dirty="0"/>
              <a:t>5</a:t>
            </a:r>
            <a:r>
              <a:rPr lang="en-US" dirty="0" smtClean="0"/>
              <a:t>/</a:t>
            </a:r>
            <a:r>
              <a:rPr lang="en-US" baseline="-25000" dirty="0" smtClean="0"/>
              <a:t>16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5029200" y="6019800"/>
            <a:ext cx="137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</a:t>
            </a:r>
            <a:r>
              <a:rPr lang="en-US" dirty="0" smtClean="0"/>
              <a:t> </a:t>
            </a:r>
            <a:r>
              <a:rPr lang="en-US" baseline="30000" dirty="0" smtClean="0"/>
              <a:t>1</a:t>
            </a:r>
            <a:r>
              <a:rPr lang="en-US" dirty="0" smtClean="0"/>
              <a:t>/</a:t>
            </a:r>
            <a:r>
              <a:rPr lang="en-US" baseline="-25000" dirty="0"/>
              <a:t>2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6771132" y="5919507"/>
            <a:ext cx="83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Part K</a:t>
            </a:r>
            <a:endParaRPr lang="en-US" b="1" dirty="0"/>
          </a:p>
        </p:txBody>
      </p:sp>
      <p:grpSp>
        <p:nvGrpSpPr>
          <p:cNvPr id="39" name="Group 38"/>
          <p:cNvGrpSpPr/>
          <p:nvPr/>
        </p:nvGrpSpPr>
        <p:grpSpPr>
          <a:xfrm>
            <a:off x="422775" y="6553200"/>
            <a:ext cx="5835865" cy="990600"/>
            <a:chOff x="641135" y="6553201"/>
            <a:chExt cx="5835865" cy="990600"/>
          </a:xfrm>
        </p:grpSpPr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2467" y="7136766"/>
              <a:ext cx="1591733" cy="407034"/>
            </a:xfrm>
            <a:prstGeom prst="rect">
              <a:avLst/>
            </a:prstGeom>
          </p:spPr>
        </p:pic>
        <p:sp>
          <p:nvSpPr>
            <p:cNvPr id="41" name="Rectangle 40"/>
            <p:cNvSpPr/>
            <p:nvPr/>
          </p:nvSpPr>
          <p:spPr>
            <a:xfrm>
              <a:off x="1447800" y="6705600"/>
              <a:ext cx="5029200" cy="52322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sz="1400" dirty="0">
                  <a:latin typeface="AR BERKLEY" panose="02000000000000000000" pitchFamily="2" charset="0"/>
                </a:rPr>
                <a:t>DIY Pyramid Trellis</a:t>
              </a:r>
            </a:p>
            <a:p>
              <a:r>
                <a:rPr lang="en-US" sz="1400" dirty="0">
                  <a:latin typeface="AR BERKLEY" panose="02000000000000000000" pitchFamily="2" charset="0"/>
                </a:rPr>
                <a:t>Complimentary Download</a:t>
              </a:r>
            </a:p>
          </p:txBody>
        </p:sp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517742" y="6676594"/>
              <a:ext cx="990600" cy="74381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40114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353380"/>
            <a:ext cx="50292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u="sng" dirty="0"/>
              <a:t>4</a:t>
            </a:r>
            <a:r>
              <a:rPr lang="en-US" b="1" u="sng" dirty="0" smtClean="0"/>
              <a:t>. </a:t>
            </a:r>
            <a:r>
              <a:rPr lang="en-US" b="1" u="sng" dirty="0" smtClean="0"/>
              <a:t>Cut Plan and Part </a:t>
            </a:r>
            <a:r>
              <a:rPr lang="en-US" b="1" u="sng" dirty="0" smtClean="0"/>
              <a:t>List</a:t>
            </a:r>
            <a:endParaRPr lang="en-US" b="1" u="sng" dirty="0"/>
          </a:p>
        </p:txBody>
      </p:sp>
      <p:grpSp>
        <p:nvGrpSpPr>
          <p:cNvPr id="5" name="Group 4"/>
          <p:cNvGrpSpPr/>
          <p:nvPr/>
        </p:nvGrpSpPr>
        <p:grpSpPr>
          <a:xfrm>
            <a:off x="543457" y="6553201"/>
            <a:ext cx="5835865" cy="990600"/>
            <a:chOff x="641135" y="6553201"/>
            <a:chExt cx="5835865" cy="9906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2467" y="7136766"/>
              <a:ext cx="1591733" cy="407034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1447800" y="6705600"/>
              <a:ext cx="5029200" cy="52322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sz="1400" dirty="0">
                  <a:latin typeface="AR BERKLEY" panose="02000000000000000000" pitchFamily="2" charset="0"/>
                </a:rPr>
                <a:t>DIY Pyramid Trellis</a:t>
              </a:r>
            </a:p>
            <a:p>
              <a:r>
                <a:rPr lang="en-US" sz="1400" dirty="0">
                  <a:latin typeface="AR BERKLEY" panose="02000000000000000000" pitchFamily="2" charset="0"/>
                </a:rPr>
                <a:t>Complimentary Download</a:t>
              </a:r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517742" y="6676594"/>
              <a:ext cx="990600" cy="743813"/>
            </a:xfrm>
            <a:prstGeom prst="rect">
              <a:avLst/>
            </a:prstGeom>
          </p:spPr>
        </p:pic>
      </p:grp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90600"/>
            <a:ext cx="9421503" cy="467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5522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71800" y="1800015"/>
            <a:ext cx="3352800" cy="152400"/>
          </a:xfrm>
          <a:prstGeom prst="rect">
            <a:avLst/>
          </a:prstGeom>
          <a:solidFill>
            <a:srgbClr val="D2EDC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124200" y="1952415"/>
            <a:ext cx="3048000" cy="152400"/>
          </a:xfrm>
          <a:prstGeom prst="rect">
            <a:avLst/>
          </a:prstGeom>
          <a:solidFill>
            <a:srgbClr val="D2EDC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 rot="16200000">
            <a:off x="1295400" y="3319782"/>
            <a:ext cx="3191934" cy="152400"/>
          </a:xfrm>
          <a:prstGeom prst="rect">
            <a:avLst/>
          </a:prstGeom>
          <a:solidFill>
            <a:srgbClr val="51A2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16200000">
            <a:off x="1618403" y="3322746"/>
            <a:ext cx="2850728" cy="152400"/>
          </a:xfrm>
          <a:prstGeom prst="rect">
            <a:avLst/>
          </a:prstGeom>
          <a:solidFill>
            <a:srgbClr val="51A2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10800000">
            <a:off x="2815166" y="4991949"/>
            <a:ext cx="3348564" cy="152400"/>
          </a:xfrm>
          <a:prstGeom prst="rect">
            <a:avLst/>
          </a:prstGeom>
          <a:solidFill>
            <a:srgbClr val="E9F7D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10800000">
            <a:off x="2971800" y="4824308"/>
            <a:ext cx="3039530" cy="152400"/>
          </a:xfrm>
          <a:prstGeom prst="rect">
            <a:avLst/>
          </a:prstGeom>
          <a:solidFill>
            <a:srgbClr val="E9F7D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656666" y="3484882"/>
            <a:ext cx="3183468" cy="152400"/>
          </a:xfrm>
          <a:prstGeom prst="rect">
            <a:avLst/>
          </a:prstGeom>
          <a:solidFill>
            <a:srgbClr val="4E55B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 rot="5400000">
            <a:off x="4650314" y="3478532"/>
            <a:ext cx="2874433" cy="152400"/>
          </a:xfrm>
          <a:prstGeom prst="rect">
            <a:avLst/>
          </a:prstGeom>
          <a:solidFill>
            <a:srgbClr val="4E55B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2209800" y="2004908"/>
            <a:ext cx="533400" cy="0"/>
          </a:xfrm>
          <a:prstGeom prst="straightConnector1">
            <a:avLst/>
          </a:prstGeom>
          <a:ln w="635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6096000" y="1166708"/>
            <a:ext cx="0" cy="533400"/>
          </a:xfrm>
          <a:prstGeom prst="straightConnector1">
            <a:avLst/>
          </a:prstGeom>
          <a:ln w="635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3048000" y="5205308"/>
            <a:ext cx="0" cy="509692"/>
          </a:xfrm>
          <a:prstGeom prst="straightConnector1">
            <a:avLst/>
          </a:prstGeom>
          <a:ln w="635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6400800" y="4900508"/>
            <a:ext cx="609600" cy="0"/>
          </a:xfrm>
          <a:prstGeom prst="straightConnector1">
            <a:avLst/>
          </a:prstGeom>
          <a:ln w="635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651897" y="2385908"/>
            <a:ext cx="199260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Position the sides of the Pyramid </a:t>
            </a:r>
            <a:r>
              <a:rPr lang="en-US" dirty="0"/>
              <a:t>T</a:t>
            </a:r>
            <a:r>
              <a:rPr lang="en-US" dirty="0" smtClean="0"/>
              <a:t>rellis as shown.  Attach with screws at the arrows.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533400" y="304800"/>
            <a:ext cx="7010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/>
              <a:t>5</a:t>
            </a:r>
            <a:r>
              <a:rPr lang="en-US" b="1" u="sng" dirty="0" smtClean="0"/>
              <a:t>. Pyramid Assembly Detailed Diagram </a:t>
            </a:r>
            <a:r>
              <a:rPr lang="en-US" b="1" u="sng" dirty="0"/>
              <a:t>(for Step #5)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412535" y="6553201"/>
            <a:ext cx="5835865" cy="990600"/>
            <a:chOff x="641135" y="6553201"/>
            <a:chExt cx="5835865" cy="990600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2467" y="7136766"/>
              <a:ext cx="1591733" cy="407034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1447800" y="6705600"/>
              <a:ext cx="5029200" cy="52322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sz="1400" dirty="0">
                  <a:latin typeface="AR BERKLEY" panose="02000000000000000000" pitchFamily="2" charset="0"/>
                </a:rPr>
                <a:t>DIY Pyramid Trellis</a:t>
              </a:r>
            </a:p>
            <a:p>
              <a:r>
                <a:rPr lang="en-US" sz="1400" dirty="0">
                  <a:latin typeface="AR BERKLEY" panose="02000000000000000000" pitchFamily="2" charset="0"/>
                </a:rPr>
                <a:t>Complimentary Download</a:t>
              </a:r>
            </a:p>
          </p:txBody>
        </p:sp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517742" y="6676594"/>
              <a:ext cx="990600" cy="74381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329940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5012</TotalTime>
  <Words>260</Words>
  <Application>Microsoft Office PowerPoint</Application>
  <PresentationFormat>Custom</PresentationFormat>
  <Paragraphs>51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Frizzell Home</dc:creator>
  <cp:lastModifiedBy>Peggy Frizzell</cp:lastModifiedBy>
  <cp:revision>100</cp:revision>
  <cp:lastPrinted>2018-09-08T16:21:27Z</cp:lastPrinted>
  <dcterms:created xsi:type="dcterms:W3CDTF">2014-10-04T14:52:59Z</dcterms:created>
  <dcterms:modified xsi:type="dcterms:W3CDTF">2018-09-10T18:10:30Z</dcterms:modified>
</cp:coreProperties>
</file>